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7" r:id="rId5"/>
    <p:sldId id="268" r:id="rId6"/>
    <p:sldId id="270" r:id="rId7"/>
    <p:sldId id="271" r:id="rId8"/>
    <p:sldId id="269" r:id="rId9"/>
    <p:sldId id="260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ERICO TJOA#" initials="#T" lastIdx="3" clrIdx="0">
    <p:extLst>
      <p:ext uri="{19B8F6BF-5375-455C-9EA6-DF929625EA0E}">
        <p15:presenceInfo xmlns:p15="http://schemas.microsoft.com/office/powerpoint/2012/main" userId="#ERICO TJOA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5842" autoAdjust="0"/>
  </p:normalViewPr>
  <p:slideViewPr>
    <p:cSldViewPr snapToGrid="0">
      <p:cViewPr varScale="1">
        <p:scale>
          <a:sx n="98" d="100"/>
          <a:sy n="98" d="100"/>
        </p:scale>
        <p:origin x="40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424C15-9383-4E2C-BA76-EA94144B9A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EAA9C-2833-41C1-A5FD-0CA204C154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C91F4-7580-44EC-A713-3AC734BEC26B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451B-F392-4941-A691-6BD92E12D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FC295-F116-4BB8-A2D8-3DF15797C5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DA0B1-1416-4293-9306-038E0B7B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94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4D854-04E5-4E1D-9E6A-7981FBA873F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88BE8-E920-4982-910B-FB1B73814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9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88BE8-E920-4982-910B-FB1B738146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047-8C09-48CA-94D8-A30710F3B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6E478-6832-4631-869C-4A57DBAF3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3512E-5A68-4EBE-BE40-B7907016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4C0F9-373A-4B3E-8C41-D1F678C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70AC5-0D9E-4BB4-8F0E-F3F3657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62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24C9-3884-48CA-AC95-75BD5A95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FD927-4029-4A3A-9128-5AF2AF9C0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69333-A732-4073-AD2B-098F099EA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2D2F-D3AA-4532-AD51-B756B254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B9CBC-E303-48FF-9118-A2003797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6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43DDC-A118-41C2-AAD2-48705F62D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D3F95-05B4-4BB0-AED1-3AF8CC7BD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B1AAB-50A5-4EB2-85AF-1F78F8E5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991C-5AEB-498D-BC88-74F292F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846-9DA0-4B23-8809-EDF11FF4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8998-CEA3-4B37-9730-13EDD5F9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8202-FA81-4001-852E-D0BB19E7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61C2D-F950-4259-BC28-087A708A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9208-748D-436F-9B52-E5770E41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28507-1F12-453F-AB93-16EDD4F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9858-6A76-4222-A7CB-8F7FB434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16528-4712-4726-89F4-632DB227B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67FA-A047-43B8-812B-34238738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B684E-E809-461D-A681-D6FEC23D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7251B-0C0E-4E36-B939-9E3E2B0A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3579-19D9-4570-A57B-DC2E279B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8349-D641-4FCE-9BF0-C526CFE00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389B6-0624-48D5-B6C3-D82B04274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53AE6-3F66-4607-9199-507E5697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D0F99-5A99-4F91-9A5E-CC1DCEA4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A05BD-FE8A-4F1E-8025-6D846F37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1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0621-012C-44E4-BF98-AE7981B25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241C-9EA2-431F-8B57-D12A0545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6411A-F51D-47FD-9332-679E74399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D9DB3-2A32-4334-A312-A90B34F9A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613DF-3080-4DDC-A83A-C58FC53CA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12568-EA9A-4755-AF69-6E7C6017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9F0FB-197A-4D66-A25C-77278C40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BCB26-09E3-4667-AFB4-C6400228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3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2C4B-6A0B-4206-8FE5-F0EC61ED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818682-01F0-4A1D-B77B-12BEA754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BBDCF-CC94-45F9-B4DA-6E769984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A11B2-349D-4E2F-ABA9-0C735D5C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89A95-13B1-42A1-9698-B98D1D34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190EF-4A4B-40EF-B312-ABFE6B4B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002FD-57BA-4FE9-88BC-55A8A1BF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C46C-1106-49AE-93A5-886B9AE7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E00D9-F23E-4C0B-ACFC-3201ED362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ACBF-8FFE-4DF7-9FDE-391491DF2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E746C-7374-44E8-BD69-1841242C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9A61-C80E-4713-8E4A-4401ABC1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D6741-92C4-47B2-89B3-E9E58FFC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947C-DEE0-4ECF-89B6-BAF5F96C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1A44A-5AB5-4E5A-9B49-4F4800987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8827E-5D50-4049-8304-DE091373E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17043-FCFC-4A66-9C5D-69C987F6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A4C25-05C0-4CB5-8906-4C5D15DD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DB4D3-7E6A-402D-B21A-499CDCEF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0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CA97EF-ADED-445D-ADB5-24420600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6D176-78F3-40AA-8A66-97041FC9D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E577-5997-4E1F-B6C3-505944D6C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84A6C-6BA2-462C-B275-43640534BA76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DA39-B456-4227-8CE9-1210D9ECE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78C14-D7E8-45A8-90EE-BC954F11D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D29DE-177A-42A0-8021-633AEC96C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6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26" Type="http://schemas.openxmlformats.org/officeDocument/2006/relationships/image" Target="../media/image56.JPG"/><Relationship Id="rId3" Type="http://schemas.openxmlformats.org/officeDocument/2006/relationships/image" Target="../media/image33.JPG"/><Relationship Id="rId21" Type="http://schemas.openxmlformats.org/officeDocument/2006/relationships/image" Target="../media/image51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5" Type="http://schemas.openxmlformats.org/officeDocument/2006/relationships/image" Target="../media/image55.JPG"/><Relationship Id="rId2" Type="http://schemas.openxmlformats.org/officeDocument/2006/relationships/image" Target="../media/image32.JPG"/><Relationship Id="rId16" Type="http://schemas.openxmlformats.org/officeDocument/2006/relationships/image" Target="../media/image46.JPG"/><Relationship Id="rId20" Type="http://schemas.openxmlformats.org/officeDocument/2006/relationships/image" Target="../media/image50.JPG"/><Relationship Id="rId29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4.JPG"/><Relationship Id="rId32" Type="http://schemas.openxmlformats.org/officeDocument/2006/relationships/image" Target="../media/image55.png"/><Relationship Id="rId5" Type="http://schemas.openxmlformats.org/officeDocument/2006/relationships/image" Target="../media/image35.JPG"/><Relationship Id="rId15" Type="http://schemas.openxmlformats.org/officeDocument/2006/relationships/image" Target="../media/image45.JPG"/><Relationship Id="rId23" Type="http://schemas.openxmlformats.org/officeDocument/2006/relationships/image" Target="../media/image53.JPG"/><Relationship Id="rId28" Type="http://schemas.openxmlformats.org/officeDocument/2006/relationships/image" Target="../media/image58.JP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31" Type="http://schemas.openxmlformats.org/officeDocument/2006/relationships/image" Target="../media/image61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JPG"/><Relationship Id="rId27" Type="http://schemas.openxmlformats.org/officeDocument/2006/relationships/image" Target="../media/image57.JPG"/><Relationship Id="rId30" Type="http://schemas.openxmlformats.org/officeDocument/2006/relationships/image" Target="../media/image60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66.jpg"/><Relationship Id="rId12" Type="http://schemas.openxmlformats.org/officeDocument/2006/relationships/image" Target="../media/image54.png"/><Relationship Id="rId17" Type="http://schemas.openxmlformats.org/officeDocument/2006/relationships/image" Target="../media/image6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jpg"/><Relationship Id="rId20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15" Type="http://schemas.openxmlformats.org/officeDocument/2006/relationships/image" Target="../media/image63.jpg"/><Relationship Id="rId10" Type="http://schemas.openxmlformats.org/officeDocument/2006/relationships/image" Target="../media/image63.png"/><Relationship Id="rId19" Type="http://schemas.openxmlformats.org/officeDocument/2006/relationships/image" Target="../media/image67.jpg"/><Relationship Id="rId14" Type="http://schemas.openxmlformats.org/officeDocument/2006/relationships/image" Target="../media/image6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5" Type="http://schemas.openxmlformats.org/officeDocument/2006/relationships/image" Target="../media/image9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1E2D-2A60-408A-A474-C45B2CE98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03587"/>
          </a:xfrm>
        </p:spPr>
        <p:txBody>
          <a:bodyPr/>
          <a:lstStyle/>
          <a:p>
            <a:r>
              <a:rPr lang="en-US" dirty="0"/>
              <a:t>Figures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D80B61-9895-4361-81F5-2FE967238C70}"/>
              </a:ext>
            </a:extLst>
          </p:cNvPr>
          <p:cNvSpPr/>
          <p:nvPr/>
        </p:nvSpPr>
        <p:spPr>
          <a:xfrm>
            <a:off x="468782" y="3244334"/>
            <a:ext cx="3685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Note:</a:t>
            </a:r>
          </a:p>
          <a:p>
            <a:r>
              <a:rPr lang="en-US" dirty="0">
                <a:solidFill>
                  <a:schemeClr val="tx2"/>
                </a:solidFill>
              </a:rPr>
              <a:t>1. *</a:t>
            </a:r>
            <a:r>
              <a:rPr lang="en-US" b="1" dirty="0">
                <a:solidFill>
                  <a:srgbClr val="FF0000"/>
                </a:solidFill>
              </a:rPr>
              <a:t>THESE LABELLING ARE FROM checkpoint_v0.4</a:t>
            </a:r>
            <a:r>
              <a:rPr lang="en-US" dirty="0">
                <a:solidFill>
                  <a:schemeClr val="tx2"/>
                </a:solidFill>
              </a:rPr>
              <a:t>. Up to 0.4.2, the heatmap result is the same. </a:t>
            </a:r>
          </a:p>
        </p:txBody>
      </p:sp>
    </p:spTree>
    <p:extLst>
      <p:ext uri="{BB962C8B-B14F-4D97-AF65-F5344CB8AC3E}">
        <p14:creationId xmlns:p14="http://schemas.microsoft.com/office/powerpoint/2010/main" val="293080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C87D7D-7F5F-49DA-B667-2114515728F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35679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BDE-D3EA-4B33-97E8-28A3AB0BA63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600" y="35679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0B228-5402-4EFE-A895-731477DADA7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35679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32C96-FFB0-403F-BF52-EEFA5A33994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3288" y="35679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B88C3-0929-42DF-9419-DA0426DB5C3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490" y="35679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75DC90-9D6D-4645-9CA0-AC19518DD108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1370703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406961-8114-4498-8F2A-AB3E28D0A336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884" y="1370703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E0AF3C-816F-4722-AD35-7268C63FCFFC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1370703"/>
            <a:ext cx="972000" cy="968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1ACE62-013D-477A-B255-74EAE1B5448D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3288" y="136689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466D3B-E0E1-4A66-944D-719BB5493966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8490" y="136689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6537FC-3668-430D-BC7B-A13775277DEF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238461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05965C-C1DA-4599-A30B-7CB0290C818E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2522" y="238461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61CB6E-4960-4F41-AEFF-2E8BA773D8F6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238461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A47FBB-82D8-4C1A-ACDE-0A63C30389FB}"/>
              </a:ext>
            </a:extLst>
          </p:cNvPr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3288" y="238461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3461352-51FA-4263-A289-07DEB3167D10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576" y="238461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2496D1-27EA-46C5-93BB-DD516516C944}"/>
              </a:ext>
            </a:extLst>
          </p:cNvPr>
          <p:cNvPicPr preferRelativeResize="0"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3398519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82A99B0-5782-4648-AD3A-D9414F939634}"/>
              </a:ext>
            </a:extLst>
          </p:cNvPr>
          <p:cNvPicPr preferRelativeResize="0"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9600" y="3398519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8A56FD1-A9B0-4FAA-885A-5BA64E45C84B}"/>
              </a:ext>
            </a:extLst>
          </p:cNvPr>
          <p:cNvPicPr preferRelativeResize="0"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3398519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EC4B268-BD02-4AF4-A346-A4407E9FC2BE}"/>
              </a:ext>
            </a:extLst>
          </p:cNvPr>
          <p:cNvPicPr preferRelativeResize="0"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182" y="3394707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96D5AB-9CAA-44BC-B4C5-9EDF41461F0D}"/>
              </a:ext>
            </a:extLst>
          </p:cNvPr>
          <p:cNvPicPr preferRelativeResize="0"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576" y="3394707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D37FBEE-F1A1-4FBA-B4B5-17E910A2EE13}"/>
              </a:ext>
            </a:extLst>
          </p:cNvPr>
          <p:cNvPicPr preferRelativeResize="0"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439894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ED026A-08A3-4A0D-9C6B-D6CB42BFDB1A}"/>
              </a:ext>
            </a:extLst>
          </p:cNvPr>
          <p:cNvPicPr preferRelativeResize="0"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249" y="439894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E7013B-A76B-4686-B41F-6F57245526DE}"/>
              </a:ext>
            </a:extLst>
          </p:cNvPr>
          <p:cNvPicPr preferRelativeResize="0">
            <a:picLocks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439894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CB98FF-553B-41A2-836C-1CAB1B68D465}"/>
              </a:ext>
            </a:extLst>
          </p:cNvPr>
          <p:cNvPicPr preferRelativeResize="0">
            <a:picLocks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182" y="439894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617A10A-EF21-42E9-8E72-D16AF1225772}"/>
              </a:ext>
            </a:extLst>
          </p:cNvPr>
          <p:cNvPicPr preferRelativeResize="0"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1837" y="4398945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34C3C44-087A-4127-A4E9-3809B43D211E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536" y="5399371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631CF4-CCA0-41E1-91EF-2B09578B47AD}"/>
              </a:ext>
            </a:extLst>
          </p:cNvPr>
          <p:cNvPicPr preferRelativeResize="0">
            <a:picLocks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6249" y="5405404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8513718-6235-4709-80AC-4A1FD3A394D2}"/>
              </a:ext>
            </a:extLst>
          </p:cNvPr>
          <p:cNvPicPr preferRelativeResize="0">
            <a:picLocks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8086" y="5405404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E76CEF1-E230-423E-8758-F4DD7561DA9A}"/>
              </a:ext>
            </a:extLst>
          </p:cNvPr>
          <p:cNvPicPr preferRelativeResize="0">
            <a:picLocks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182" y="5396820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84899C-E573-44DA-AA45-B022E258300D}"/>
              </a:ext>
            </a:extLst>
          </p:cNvPr>
          <p:cNvPicPr preferRelativeResize="0">
            <a:picLocks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1837" y="5396820"/>
            <a:ext cx="972000" cy="9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295857B-B3CE-41C9-9057-38FE0CA03D4E}"/>
              </a:ext>
            </a:extLst>
          </p:cNvPr>
          <p:cNvSpPr txBox="1"/>
          <p:nvPr/>
        </p:nvSpPr>
        <p:spPr>
          <a:xfrm>
            <a:off x="3960457" y="7979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860D6D-8E5C-4A71-9720-D8525CFEB641}"/>
              </a:ext>
            </a:extLst>
          </p:cNvPr>
          <p:cNvSpPr txBox="1"/>
          <p:nvPr/>
        </p:nvSpPr>
        <p:spPr>
          <a:xfrm>
            <a:off x="4970755" y="7979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916D94D-8D8F-4726-8D29-E5203FCBB8FA}"/>
              </a:ext>
            </a:extLst>
          </p:cNvPr>
          <p:cNvSpPr txBox="1"/>
          <p:nvPr/>
        </p:nvSpPr>
        <p:spPr>
          <a:xfrm>
            <a:off x="5952371" y="7979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5A5BAD-8DFF-4C8C-B874-6DF9B68D524A}"/>
                  </a:ext>
                </a:extLst>
              </p:cNvPr>
              <p:cNvSpPr txBox="1"/>
              <p:nvPr/>
            </p:nvSpPr>
            <p:spPr>
              <a:xfrm>
                <a:off x="2927462" y="79796"/>
                <a:ext cx="3802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45A5BAD-8DFF-4C8C-B874-6DF9B68D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462" y="79796"/>
                <a:ext cx="380232" cy="27699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32597A34-9E9F-44A3-A307-958F47E7C1D4}"/>
              </a:ext>
            </a:extLst>
          </p:cNvPr>
          <p:cNvSpPr txBox="1"/>
          <p:nvPr/>
        </p:nvSpPr>
        <p:spPr>
          <a:xfrm rot="5400000">
            <a:off x="6583494" y="1190295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14619A-CC59-4FB3-910B-17D2B137D14C}"/>
              </a:ext>
            </a:extLst>
          </p:cNvPr>
          <p:cNvSpPr txBox="1"/>
          <p:nvPr/>
        </p:nvSpPr>
        <p:spPr>
          <a:xfrm rot="5400000">
            <a:off x="6275907" y="3090543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GradCAM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90A0BE-B566-42F8-9D42-7CCC6269B73E}"/>
              </a:ext>
            </a:extLst>
          </p:cNvPr>
          <p:cNvSpPr txBox="1"/>
          <p:nvPr/>
        </p:nvSpPr>
        <p:spPr>
          <a:xfrm rot="5400000">
            <a:off x="6391132" y="515098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6CD1A-5D3A-46AE-9489-4901B4665C38}"/>
              </a:ext>
            </a:extLst>
          </p:cNvPr>
          <p:cNvSpPr txBox="1"/>
          <p:nvPr/>
        </p:nvSpPr>
        <p:spPr>
          <a:xfrm>
            <a:off x="6125977" y="1110184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4569C6-0414-404E-B908-FCF79803B02C}"/>
              </a:ext>
            </a:extLst>
          </p:cNvPr>
          <p:cNvSpPr txBox="1"/>
          <p:nvPr/>
        </p:nvSpPr>
        <p:spPr>
          <a:xfrm>
            <a:off x="6080452" y="2134117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96280A8-0B1A-48F2-8256-20D56EF3B4BF}"/>
              </a:ext>
            </a:extLst>
          </p:cNvPr>
          <p:cNvSpPr txBox="1"/>
          <p:nvPr/>
        </p:nvSpPr>
        <p:spPr>
          <a:xfrm>
            <a:off x="6167839" y="4121664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3DE15E93-D09A-4C44-8578-1E0B0CBE7A4F}"/>
              </a:ext>
            </a:extLst>
          </p:cNvPr>
          <p:cNvSpPr/>
          <p:nvPr/>
        </p:nvSpPr>
        <p:spPr>
          <a:xfrm>
            <a:off x="6654398" y="509643"/>
            <a:ext cx="149340" cy="1722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D8491EC8-2D1E-4C06-8923-2B1737FB199A}"/>
              </a:ext>
            </a:extLst>
          </p:cNvPr>
          <p:cNvSpPr/>
          <p:nvPr/>
        </p:nvSpPr>
        <p:spPr>
          <a:xfrm>
            <a:off x="6657999" y="2456191"/>
            <a:ext cx="149340" cy="1722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5D434428-C9F0-434E-B519-F72AFC4CAAF6}"/>
              </a:ext>
            </a:extLst>
          </p:cNvPr>
          <p:cNvSpPr/>
          <p:nvPr/>
        </p:nvSpPr>
        <p:spPr>
          <a:xfrm>
            <a:off x="6657999" y="4457893"/>
            <a:ext cx="149340" cy="1722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FAE3E-4FEA-4EA3-9E3F-911098CB4891}"/>
              </a:ext>
            </a:extLst>
          </p:cNvPr>
          <p:cNvSpPr txBox="1"/>
          <p:nvPr/>
        </p:nvSpPr>
        <p:spPr>
          <a:xfrm>
            <a:off x="7662393" y="1817131"/>
            <a:ext cx="370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can we say?</a:t>
            </a:r>
          </a:p>
          <a:p>
            <a:r>
              <a:rPr lang="en-US" dirty="0"/>
              <a:t>Saliency high scores may be obvious</a:t>
            </a:r>
          </a:p>
          <a:p>
            <a:r>
              <a:rPr lang="en-US" dirty="0" err="1"/>
              <a:t>GradCAM</a:t>
            </a:r>
            <a:r>
              <a:rPr lang="en-US" dirty="0"/>
              <a:t> can be sensitive to color</a:t>
            </a:r>
          </a:p>
          <a:p>
            <a:r>
              <a:rPr lang="en-US" dirty="0"/>
              <a:t>Deconvolution high score is obvious</a:t>
            </a:r>
          </a:p>
          <a:p>
            <a:endParaRPr lang="en-US" dirty="0"/>
          </a:p>
          <a:p>
            <a:r>
              <a:rPr lang="en-US" dirty="0"/>
              <a:t>All figures are from correct prediction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F5B4F-188E-4F8D-8376-28B5FCD127E3}"/>
              </a:ext>
            </a:extLst>
          </p:cNvPr>
          <p:cNvSpPr txBox="1"/>
          <p:nvPr/>
        </p:nvSpPr>
        <p:spPr>
          <a:xfrm>
            <a:off x="6119727" y="2418231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60AE6C-1FC6-486B-9F34-F1755DDD2550}"/>
              </a:ext>
            </a:extLst>
          </p:cNvPr>
          <p:cNvSpPr txBox="1"/>
          <p:nvPr/>
        </p:nvSpPr>
        <p:spPr>
          <a:xfrm>
            <a:off x="6097307" y="5148664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A3A1FA-42D7-4918-9FF4-C28C0B0C4DA6}"/>
              </a:ext>
            </a:extLst>
          </p:cNvPr>
          <p:cNvSpPr txBox="1"/>
          <p:nvPr/>
        </p:nvSpPr>
        <p:spPr>
          <a:xfrm>
            <a:off x="6074681" y="6120664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302444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8F2E3-A174-4139-8D37-A251845D6826}"/>
              </a:ext>
            </a:extLst>
          </p:cNvPr>
          <p:cNvSpPr/>
          <p:nvPr/>
        </p:nvSpPr>
        <p:spPr>
          <a:xfrm>
            <a:off x="8655911" y="557340"/>
            <a:ext cx="29215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see some effects of soft thresholding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higher precision, still low recall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DeepliftSHAP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score lower as seen in the main result, but visually inspecting the output,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DeepLiftShap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seems to remove the artifact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saliency, when it works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the score difference seems to be the meaning of attribution of negative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Observing the VGG examples, can see the quality is inconsistent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figures are from correct prediction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EF70FC-40C6-4FE3-91D4-41A63A1B2D88}"/>
              </a:ext>
            </a:extLst>
          </p:cNvPr>
          <p:cNvGrpSpPr/>
          <p:nvPr/>
        </p:nvGrpSpPr>
        <p:grpSpPr>
          <a:xfrm>
            <a:off x="5317423" y="1130021"/>
            <a:ext cx="6224397" cy="4796608"/>
            <a:chOff x="6844665" y="1083781"/>
            <a:chExt cx="6224397" cy="47966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BD5592-F614-4627-BEE7-7F2184F33304}"/>
                </a:ext>
              </a:extLst>
            </p:cNvPr>
            <p:cNvSpPr/>
            <p:nvPr/>
          </p:nvSpPr>
          <p:spPr>
            <a:xfrm>
              <a:off x="6971157" y="1083781"/>
              <a:ext cx="292150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workflow1_0001.1\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gallery_workflow1_0001.1_DeepLift.xai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09C1F6-4CCB-4B47-80AE-7109B7B2CEA3}"/>
                </a:ext>
              </a:extLst>
            </p:cNvPr>
            <p:cNvSpPr/>
            <p:nvPr/>
          </p:nvSpPr>
          <p:spPr>
            <a:xfrm>
              <a:off x="6973062" y="1729166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workflow1_0001.1\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gallery_workflow1_0001.1_DeepLiftShap.xai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2521B3-8AD1-4034-8F67-A813264DC2FD}"/>
                </a:ext>
              </a:extLst>
            </p:cNvPr>
            <p:cNvSpPr/>
            <p:nvPr/>
          </p:nvSpPr>
          <p:spPr>
            <a:xfrm>
              <a:off x="6971157" y="2420717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workflow1_0001.1\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gallery_workflow1_0001.1_Saliency.xai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7E9789-2B9C-4457-9339-06DA3329CA39}"/>
                </a:ext>
              </a:extLst>
            </p:cNvPr>
            <p:cNvSpPr/>
            <p:nvPr/>
          </p:nvSpPr>
          <p:spPr>
            <a:xfrm>
              <a:off x="6926580" y="3124828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workflow2_0001.4\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gallery_workflow2_0001.4_DeepLift.xai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41A333-57A2-420D-91BC-C7E8F3A17D7A}"/>
                </a:ext>
              </a:extLst>
            </p:cNvPr>
            <p:cNvSpPr/>
            <p:nvPr/>
          </p:nvSpPr>
          <p:spPr>
            <a:xfrm>
              <a:off x="6926580" y="3694568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workflow2_0001.4\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gallery_workflow2_0001.4_DeepLiftShap.xai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49AAC4-7232-4C69-8975-B20F838D9F60}"/>
                </a:ext>
              </a:extLst>
            </p:cNvPr>
            <p:cNvSpPr/>
            <p:nvPr/>
          </p:nvSpPr>
          <p:spPr>
            <a:xfrm>
              <a:off x="6926580" y="4282836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workflow2_0001.4\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gallery_workflow2_0001.4_Saliency.xai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C2154F-4455-417F-8F63-BD0B8B51F0A5}"/>
                </a:ext>
              </a:extLst>
            </p:cNvPr>
            <p:cNvSpPr/>
            <p:nvPr/>
          </p:nvSpPr>
          <p:spPr>
            <a:xfrm>
              <a:off x="6844665" y="4998473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workflow3_0001.4\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XAI_results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\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gallery_workflow3_0001.4_DeepLift.xai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1A804ED-3539-444F-B93C-CCD0EBE7F5A4}"/>
                </a:ext>
              </a:extLst>
            </p:cNvPr>
            <p:cNvSpPr/>
            <p:nvPr/>
          </p:nvSpPr>
          <p:spPr>
            <a:xfrm>
              <a:off x="6971157" y="5603390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Same as above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7220AB-1EB1-4991-8187-342D8D709E55}"/>
              </a:ext>
            </a:extLst>
          </p:cNvPr>
          <p:cNvGrpSpPr/>
          <p:nvPr/>
        </p:nvGrpSpPr>
        <p:grpSpPr>
          <a:xfrm>
            <a:off x="1907004" y="933919"/>
            <a:ext cx="3347202" cy="1881266"/>
            <a:chOff x="1907004" y="933919"/>
            <a:chExt cx="3347202" cy="18812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73FBEA-AE26-405B-960F-5CB8C5BAA1E0}"/>
                </a:ext>
              </a:extLst>
            </p:cNvPr>
            <p:cNvGrpSpPr/>
            <p:nvPr/>
          </p:nvGrpSpPr>
          <p:grpSpPr>
            <a:xfrm>
              <a:off x="1907004" y="933919"/>
              <a:ext cx="3347202" cy="1726875"/>
              <a:chOff x="1907004" y="1119545"/>
              <a:chExt cx="3347202" cy="1726875"/>
            </a:xfrm>
          </p:grpSpPr>
          <p:sp>
            <p:nvSpPr>
              <p:cNvPr id="36" name="Left Brace 35">
                <a:extLst>
                  <a:ext uri="{FF2B5EF4-FFF2-40B4-BE49-F238E27FC236}">
                    <a16:creationId xmlns:a16="http://schemas.microsoft.com/office/drawing/2014/main" id="{5948F0BD-8551-4F6A-BEF0-E42C065F2240}"/>
                  </a:ext>
                </a:extLst>
              </p:cNvPr>
              <p:cNvSpPr/>
              <p:nvPr/>
            </p:nvSpPr>
            <p:spPr>
              <a:xfrm>
                <a:off x="1907004" y="1721630"/>
                <a:ext cx="58102" cy="1124790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C60A11F-5631-40C2-8019-94108E8BA8EE}"/>
                  </a:ext>
                </a:extLst>
              </p:cNvPr>
              <p:cNvSpPr txBox="1"/>
              <p:nvPr/>
            </p:nvSpPr>
            <p:spPr>
              <a:xfrm>
                <a:off x="4203918" y="1804795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DeepLiftShap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4DC259-20D0-4AF2-A0E9-6C2E1077C48C}"/>
                  </a:ext>
                </a:extLst>
              </p:cNvPr>
              <p:cNvSpPr txBox="1"/>
              <p:nvPr/>
            </p:nvSpPr>
            <p:spPr>
              <a:xfrm>
                <a:off x="4206489" y="1119545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DeepLift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FCEB6AE-7811-4D3E-BEEB-279040252E8F}"/>
                  </a:ext>
                </a:extLst>
              </p:cNvPr>
              <p:cNvSpPr txBox="1"/>
              <p:nvPr/>
            </p:nvSpPr>
            <p:spPr>
              <a:xfrm>
                <a:off x="4203918" y="2427931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Saliency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5FB625-7EC6-46D4-BBDB-479C3D285F0D}"/>
                </a:ext>
              </a:extLst>
            </p:cNvPr>
            <p:cNvSpPr txBox="1"/>
            <p:nvPr/>
          </p:nvSpPr>
          <p:spPr>
            <a:xfrm>
              <a:off x="4585437" y="253818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EB9F5B3-0FE6-4F27-A6BE-052325586956}"/>
              </a:ext>
            </a:extLst>
          </p:cNvPr>
          <p:cNvSpPr/>
          <p:nvPr/>
        </p:nvSpPr>
        <p:spPr>
          <a:xfrm>
            <a:off x="392052" y="750901"/>
            <a:ext cx="4781167" cy="2031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2EE4FF-2EB5-48C8-B9FC-F4F7831ACD16}"/>
              </a:ext>
            </a:extLst>
          </p:cNvPr>
          <p:cNvGrpSpPr/>
          <p:nvPr/>
        </p:nvGrpSpPr>
        <p:grpSpPr>
          <a:xfrm>
            <a:off x="392051" y="2781974"/>
            <a:ext cx="4873245" cy="2064702"/>
            <a:chOff x="381256" y="2925488"/>
            <a:chExt cx="4873245" cy="206470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9E5C33D-488C-48E2-A160-2CC14C495693}"/>
                </a:ext>
              </a:extLst>
            </p:cNvPr>
            <p:cNvGrpSpPr/>
            <p:nvPr/>
          </p:nvGrpSpPr>
          <p:grpSpPr>
            <a:xfrm>
              <a:off x="1930821" y="3160579"/>
              <a:ext cx="3323680" cy="1643043"/>
              <a:chOff x="1930821" y="3160579"/>
              <a:chExt cx="3323680" cy="1643043"/>
            </a:xfrm>
          </p:grpSpPr>
          <p:sp>
            <p:nvSpPr>
              <p:cNvPr id="37" name="Left Brace 36">
                <a:extLst>
                  <a:ext uri="{FF2B5EF4-FFF2-40B4-BE49-F238E27FC236}">
                    <a16:creationId xmlns:a16="http://schemas.microsoft.com/office/drawing/2014/main" id="{D2550564-1B08-499B-A41A-B24ACA636391}"/>
                  </a:ext>
                </a:extLst>
              </p:cNvPr>
              <p:cNvSpPr/>
              <p:nvPr/>
            </p:nvSpPr>
            <p:spPr>
              <a:xfrm>
                <a:off x="1930821" y="3245027"/>
                <a:ext cx="45719" cy="1558595"/>
              </a:xfrm>
              <a:prstGeom prst="leftBrac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274210-6E30-4E4F-886D-51018DFFB05D}"/>
                  </a:ext>
                </a:extLst>
              </p:cNvPr>
              <p:cNvSpPr txBox="1"/>
              <p:nvPr/>
            </p:nvSpPr>
            <p:spPr>
              <a:xfrm>
                <a:off x="4204213" y="3845829"/>
                <a:ext cx="10502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DeepLiftShap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7737F0-244A-47B8-8A07-AEC088752F1B}"/>
                  </a:ext>
                </a:extLst>
              </p:cNvPr>
              <p:cNvSpPr txBox="1"/>
              <p:nvPr/>
            </p:nvSpPr>
            <p:spPr>
              <a:xfrm>
                <a:off x="4206784" y="3160579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DeepLift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9185FD-FD82-4C53-82DB-C5DD968AA684}"/>
                  </a:ext>
                </a:extLst>
              </p:cNvPr>
              <p:cNvSpPr txBox="1"/>
              <p:nvPr/>
            </p:nvSpPr>
            <p:spPr>
              <a:xfrm>
                <a:off x="4204213" y="4468965"/>
                <a:ext cx="716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Saliency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29C6CE-D59C-460A-AAD0-1B0A6B5B3D21}"/>
                </a:ext>
              </a:extLst>
            </p:cNvPr>
            <p:cNvSpPr txBox="1"/>
            <p:nvPr/>
          </p:nvSpPr>
          <p:spPr>
            <a:xfrm>
              <a:off x="4505713" y="4713191"/>
              <a:ext cx="707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AlexNet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439C13-36F2-421E-9FDA-CA5B910AECD6}"/>
                </a:ext>
              </a:extLst>
            </p:cNvPr>
            <p:cNvSpPr/>
            <p:nvPr/>
          </p:nvSpPr>
          <p:spPr>
            <a:xfrm>
              <a:off x="381256" y="2925488"/>
              <a:ext cx="4781167" cy="20310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BC6851-4D5F-4E20-A9B8-0B58521E9A8A}"/>
              </a:ext>
            </a:extLst>
          </p:cNvPr>
          <p:cNvGrpSpPr/>
          <p:nvPr/>
        </p:nvGrpSpPr>
        <p:grpSpPr>
          <a:xfrm>
            <a:off x="392051" y="4818814"/>
            <a:ext cx="4781167" cy="1406251"/>
            <a:chOff x="389270" y="4902740"/>
            <a:chExt cx="4781167" cy="140625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7FCEF7-FE6A-4371-B388-0CBB63B5B083}"/>
                </a:ext>
              </a:extLst>
            </p:cNvPr>
            <p:cNvSpPr txBox="1"/>
            <p:nvPr/>
          </p:nvSpPr>
          <p:spPr>
            <a:xfrm>
              <a:off x="4716832" y="6031992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31A2F0-EFA0-4384-9A67-3C3313F81C36}"/>
                </a:ext>
              </a:extLst>
            </p:cNvPr>
            <p:cNvSpPr txBox="1"/>
            <p:nvPr/>
          </p:nvSpPr>
          <p:spPr>
            <a:xfrm>
              <a:off x="4184682" y="5140479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DeepLift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72ADE4-5C4C-4FB1-B7AE-27E0B0FB9324}"/>
                </a:ext>
              </a:extLst>
            </p:cNvPr>
            <p:cNvSpPr txBox="1"/>
            <p:nvPr/>
          </p:nvSpPr>
          <p:spPr>
            <a:xfrm>
              <a:off x="4184682" y="5772403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DeepLift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B1FEBB8-8EB7-49F5-8BEA-00FBE8F95AE1}"/>
                </a:ext>
              </a:extLst>
            </p:cNvPr>
            <p:cNvSpPr/>
            <p:nvPr/>
          </p:nvSpPr>
          <p:spPr>
            <a:xfrm>
              <a:off x="389270" y="4902740"/>
              <a:ext cx="4781167" cy="1406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4B08660-5267-4E1B-A54B-171EEF870044}"/>
                  </a:ext>
                </a:extLst>
              </p:cNvPr>
              <p:cNvSpPr txBox="1"/>
              <p:nvPr/>
            </p:nvSpPr>
            <p:spPr>
              <a:xfrm>
                <a:off x="2206718" y="474241"/>
                <a:ext cx="3107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4B08660-5267-4E1B-A54B-171EEF87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18" y="47424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C508E26-AE54-43E0-97C1-1DB05EAA5076}"/>
                  </a:ext>
                </a:extLst>
              </p:cNvPr>
              <p:cNvSpPr txBox="1"/>
              <p:nvPr/>
            </p:nvSpPr>
            <p:spPr>
              <a:xfrm>
                <a:off x="2807932" y="458694"/>
                <a:ext cx="492439" cy="30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C508E26-AE54-43E0-97C1-1DB05EAA5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32" y="458694"/>
                <a:ext cx="492439" cy="305084"/>
              </a:xfrm>
              <a:prstGeom prst="rect">
                <a:avLst/>
              </a:prstGeom>
              <a:blipFill>
                <a:blip r:embed="rId11"/>
                <a:stretch>
                  <a:fillRect r="-1625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A00990-EF6A-4EC5-82CB-7487BF6DD92E}"/>
                  </a:ext>
                </a:extLst>
              </p:cNvPr>
              <p:cNvSpPr txBox="1"/>
              <p:nvPr/>
            </p:nvSpPr>
            <p:spPr>
              <a:xfrm>
                <a:off x="3465026" y="461757"/>
                <a:ext cx="829317" cy="311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55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CA00990-EF6A-4EC5-82CB-7487BF6DD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026" y="461757"/>
                <a:ext cx="829317" cy="311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8686A7-BA61-45EA-AF15-C84E8119FC4C}"/>
                  </a:ext>
                </a:extLst>
              </p:cNvPr>
              <p:cNvSpPr txBox="1"/>
              <p:nvPr/>
            </p:nvSpPr>
            <p:spPr>
              <a:xfrm>
                <a:off x="2669079" y="73615"/>
                <a:ext cx="3351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here is AFTER sum over channel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8686A7-BA61-45EA-AF15-C84E8119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079" y="73615"/>
                <a:ext cx="3351495" cy="369332"/>
              </a:xfrm>
              <a:prstGeom prst="rect">
                <a:avLst/>
              </a:prstGeom>
              <a:blipFill>
                <a:blip r:embed="rId13"/>
                <a:stretch>
                  <a:fillRect t="-8197" r="-54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7E757E5-A04A-4085-8152-6C1093F931F9}"/>
              </a:ext>
            </a:extLst>
          </p:cNvPr>
          <p:cNvSpPr txBox="1"/>
          <p:nvPr/>
        </p:nvSpPr>
        <p:spPr>
          <a:xfrm>
            <a:off x="4797519" y="74891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5342F-44E7-4D96-95E0-9D1F4E17C764}"/>
              </a:ext>
            </a:extLst>
          </p:cNvPr>
          <p:cNvSpPr txBox="1"/>
          <p:nvPr/>
        </p:nvSpPr>
        <p:spPr>
          <a:xfrm>
            <a:off x="4808074" y="281341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E70BD3-5ACC-4888-853A-3F2169BB03BD}"/>
              </a:ext>
            </a:extLst>
          </p:cNvPr>
          <p:cNvSpPr txBox="1"/>
          <p:nvPr/>
        </p:nvSpPr>
        <p:spPr>
          <a:xfrm>
            <a:off x="4808074" y="483035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A1516-D356-458C-9893-F2B7657FE4DC}"/>
              </a:ext>
            </a:extLst>
          </p:cNvPr>
          <p:cNvSpPr/>
          <p:nvPr/>
        </p:nvSpPr>
        <p:spPr>
          <a:xfrm rot="5400000">
            <a:off x="9985041" y="4495648"/>
            <a:ext cx="2724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LABELLING ARE FROM checkpoint_v0.4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67B6E-F917-4F76-BA75-79368206D8D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t="23209" r="32075" b="67071"/>
          <a:stretch/>
        </p:blipFill>
        <p:spPr>
          <a:xfrm>
            <a:off x="415954" y="776688"/>
            <a:ext cx="3808790" cy="66659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D4EC8-1ABA-4565-ADA9-6787D7A6DC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0" t="68266" r="32030" b="22076"/>
          <a:stretch/>
        </p:blipFill>
        <p:spPr>
          <a:xfrm>
            <a:off x="1983712" y="1441575"/>
            <a:ext cx="2248689" cy="662400"/>
          </a:xfrm>
          <a:prstGeom prst="rect">
            <a:avLst/>
          </a:prstGeom>
        </p:spPr>
      </p:pic>
      <p:pic>
        <p:nvPicPr>
          <p:cNvPr id="73" name="Picture 7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983D4-B676-4F81-9F7A-5F81D07CBDF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t="68111" r="66347" b="21899"/>
          <a:stretch/>
        </p:blipFill>
        <p:spPr>
          <a:xfrm>
            <a:off x="415954" y="1789415"/>
            <a:ext cx="1463040" cy="685218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9A7B5D-FB67-462C-9702-55DABD61E58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5" t="68387" r="32134" b="22163"/>
          <a:stretch/>
        </p:blipFill>
        <p:spPr>
          <a:xfrm>
            <a:off x="1980001" y="2124000"/>
            <a:ext cx="2244744" cy="648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FA1160-BEDF-41E1-8E55-BE57DF94449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1" t="57108" r="32244" b="33444"/>
          <a:stretch/>
        </p:blipFill>
        <p:spPr>
          <a:xfrm>
            <a:off x="2016009" y="2807422"/>
            <a:ext cx="2232000" cy="648000"/>
          </a:xfrm>
          <a:prstGeom prst="rect">
            <a:avLst/>
          </a:prstGeom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183275-B347-4F81-BF5B-073E4048128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t="56764" r="66470" b="33176"/>
          <a:stretch/>
        </p:blipFill>
        <p:spPr>
          <a:xfrm>
            <a:off x="407625" y="3468345"/>
            <a:ext cx="1479643" cy="689967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90870A-656C-45B8-980E-2C49105DB9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 t="57001" r="32101" b="33307"/>
          <a:stretch/>
        </p:blipFill>
        <p:spPr>
          <a:xfrm>
            <a:off x="1999534" y="3459150"/>
            <a:ext cx="2257597" cy="664626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BD5C52-579E-41D6-9C54-C0C30229E69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8" t="57012" r="32412" b="33447"/>
          <a:stretch/>
        </p:blipFill>
        <p:spPr>
          <a:xfrm>
            <a:off x="2012161" y="4120946"/>
            <a:ext cx="2226699" cy="654348"/>
          </a:xfrm>
          <a:prstGeom prst="rect">
            <a:avLst/>
          </a:prstGeom>
        </p:spPr>
      </p:pic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A018E0-BFFA-486B-B317-81511AEC5417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56937" r="31967" b="33122"/>
          <a:stretch/>
        </p:blipFill>
        <p:spPr>
          <a:xfrm>
            <a:off x="401774" y="4861783"/>
            <a:ext cx="3848496" cy="681743"/>
          </a:xfrm>
          <a:prstGeom prst="rect">
            <a:avLst/>
          </a:prstGeom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1A7980-8E3A-4073-97B9-9A71CC58CDC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68325" r="31967" b="21956"/>
          <a:stretch/>
        </p:blipFill>
        <p:spPr>
          <a:xfrm>
            <a:off x="402442" y="5543526"/>
            <a:ext cx="3848496" cy="6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03295C8-919E-48C7-8A8B-A1CBB393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2" y="133961"/>
            <a:ext cx="75342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DE2D2C-DF86-4311-A418-B7ACA6B87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"/>
          <a:stretch/>
        </p:blipFill>
        <p:spPr bwMode="auto">
          <a:xfrm>
            <a:off x="687632" y="2931868"/>
            <a:ext cx="7026154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DA206-5D3C-41C2-8EA6-E1391B1E96B4}"/>
              </a:ext>
            </a:extLst>
          </p:cNvPr>
          <p:cNvSpPr txBox="1"/>
          <p:nvPr/>
        </p:nvSpPr>
        <p:spPr>
          <a:xfrm>
            <a:off x="1227016" y="234461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6DE0B-C193-407B-A69F-FE1598BAF314}"/>
              </a:ext>
            </a:extLst>
          </p:cNvPr>
          <p:cNvSpPr txBox="1"/>
          <p:nvPr/>
        </p:nvSpPr>
        <p:spPr>
          <a:xfrm>
            <a:off x="1227016" y="3032368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Input*Gradient</a:t>
            </a:r>
          </a:p>
        </p:txBody>
      </p:sp>
    </p:spTree>
    <p:extLst>
      <p:ext uri="{BB962C8B-B14F-4D97-AF65-F5344CB8AC3E}">
        <p14:creationId xmlns:p14="http://schemas.microsoft.com/office/powerpoint/2010/main" val="243431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DA069B-FB92-481C-8198-2400C406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152"/>
            <a:ext cx="10604500" cy="3109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C5E9D-9133-4088-B827-8BAAE4FA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5861"/>
            <a:ext cx="10648950" cy="31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F325861E-33A0-4987-9013-CDF2826C43F4}"/>
              </a:ext>
            </a:extLst>
          </p:cNvPr>
          <p:cNvSpPr/>
          <p:nvPr/>
        </p:nvSpPr>
        <p:spPr>
          <a:xfrm>
            <a:off x="1798138" y="1182532"/>
            <a:ext cx="6176504" cy="32627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rgbClr val="FFC000">
                  <a:alpha val="34000"/>
                </a:srgbClr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C99313-ED2E-4010-A44F-790E7AF7A837}"/>
              </a:ext>
            </a:extLst>
          </p:cNvPr>
          <p:cNvGrpSpPr/>
          <p:nvPr/>
        </p:nvGrpSpPr>
        <p:grpSpPr>
          <a:xfrm>
            <a:off x="2448031" y="1599770"/>
            <a:ext cx="3291463" cy="775130"/>
            <a:chOff x="2051651" y="1029878"/>
            <a:chExt cx="3252950" cy="7751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1FCFCB-68B2-48AF-A7A1-1B5883CFD270}"/>
                </a:ext>
              </a:extLst>
            </p:cNvPr>
            <p:cNvSpPr/>
            <p:nvPr/>
          </p:nvSpPr>
          <p:spPr>
            <a:xfrm>
              <a:off x="2051651" y="1029878"/>
              <a:ext cx="3252950" cy="775130"/>
            </a:xfrm>
            <a:prstGeom prst="rect">
              <a:avLst/>
            </a:prstGeom>
            <a:solidFill>
              <a:srgbClr val="FFC0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92AF0-399D-43E6-AC6A-D98DCF66E739}"/>
                </a:ext>
              </a:extLst>
            </p:cNvPr>
            <p:cNvSpPr txBox="1"/>
            <p:nvPr/>
          </p:nvSpPr>
          <p:spPr>
            <a:xfrm>
              <a:off x="2099888" y="1073523"/>
              <a:ext cx="691540" cy="5078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Training</a:t>
              </a:r>
            </a:p>
            <a:p>
              <a:r>
                <a:rPr lang="en-US" sz="800" dirty="0"/>
                <a:t>Mode: Continuous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FB7ADE-1D55-4E33-8E82-83C5C2F0C89C}"/>
                </a:ext>
              </a:extLst>
            </p:cNvPr>
            <p:cNvSpPr txBox="1"/>
            <p:nvPr/>
          </p:nvSpPr>
          <p:spPr>
            <a:xfrm>
              <a:off x="3317377" y="1073523"/>
              <a:ext cx="1237334" cy="677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Training</a:t>
              </a:r>
            </a:p>
            <a:p>
              <a:r>
                <a:rPr lang="en-US" sz="800" dirty="0"/>
                <a:t>Mode: regular evaluation</a:t>
              </a:r>
            </a:p>
            <a:p>
              <a:r>
                <a:rPr lang="en-US" sz="1100" dirty="0"/>
                <a:t>Validation</a:t>
              </a:r>
            </a:p>
            <a:p>
              <a:r>
                <a:rPr lang="en-US" sz="800" dirty="0"/>
                <a:t>On validation dataset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77E921-4053-475F-B024-B016FFCBE00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398438" y="1233930"/>
            <a:ext cx="150" cy="1142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19DC5F-48BF-4938-9651-4D28EA0F0A3C}"/>
              </a:ext>
            </a:extLst>
          </p:cNvPr>
          <p:cNvSpPr txBox="1"/>
          <p:nvPr/>
        </p:nvSpPr>
        <p:spPr>
          <a:xfrm>
            <a:off x="3285729" y="1653461"/>
            <a:ext cx="34710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Plot loss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8DB989-D076-4970-B901-CBAAE32F535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83277" y="1235877"/>
            <a:ext cx="7574" cy="11363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871A3C-D8E4-4D8D-9A19-A2BA2FF7F886}"/>
              </a:ext>
            </a:extLst>
          </p:cNvPr>
          <p:cNvSpPr txBox="1"/>
          <p:nvPr/>
        </p:nvSpPr>
        <p:spPr>
          <a:xfrm>
            <a:off x="2181744" y="1018486"/>
            <a:ext cx="433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B0DA9-92BA-4DC6-A974-F233733268A8}"/>
              </a:ext>
            </a:extLst>
          </p:cNvPr>
          <p:cNvSpPr txBox="1"/>
          <p:nvPr/>
        </p:nvSpPr>
        <p:spPr>
          <a:xfrm>
            <a:off x="3466583" y="1020433"/>
            <a:ext cx="433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46740-26AB-4C5E-9ED8-2C858F5F4D15}"/>
              </a:ext>
            </a:extLst>
          </p:cNvPr>
          <p:cNvSpPr txBox="1"/>
          <p:nvPr/>
        </p:nvSpPr>
        <p:spPr>
          <a:xfrm>
            <a:off x="3039192" y="1238435"/>
            <a:ext cx="644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1.2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1A6C3-9F71-46BD-8FAA-B13654ACA9DE}"/>
              </a:ext>
            </a:extLst>
          </p:cNvPr>
          <p:cNvSpPr txBox="1"/>
          <p:nvPr/>
        </p:nvSpPr>
        <p:spPr>
          <a:xfrm>
            <a:off x="4734583" y="1233930"/>
            <a:ext cx="644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2.2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B99E8B-6F43-490E-B269-1B8453A3FFED}"/>
              </a:ext>
            </a:extLst>
          </p:cNvPr>
          <p:cNvGrpSpPr/>
          <p:nvPr/>
        </p:nvGrpSpPr>
        <p:grpSpPr>
          <a:xfrm>
            <a:off x="1870676" y="1599770"/>
            <a:ext cx="483087" cy="775130"/>
            <a:chOff x="1499233" y="1599770"/>
            <a:chExt cx="483087" cy="7751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D7F4CD-0BF9-4DD8-97B1-BE29F5CF873D}"/>
                </a:ext>
              </a:extLst>
            </p:cNvPr>
            <p:cNvSpPr/>
            <p:nvPr/>
          </p:nvSpPr>
          <p:spPr>
            <a:xfrm>
              <a:off x="1499233" y="1599770"/>
              <a:ext cx="483087" cy="775130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65F0ED-56F3-4184-AEC1-6FF823BAB085}"/>
                </a:ext>
              </a:extLst>
            </p:cNvPr>
            <p:cNvSpPr txBox="1"/>
            <p:nvPr/>
          </p:nvSpPr>
          <p:spPr>
            <a:xfrm>
              <a:off x="1517129" y="1812692"/>
              <a:ext cx="443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800" dirty="0"/>
                <a:t>DATA PREP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7BF741-192D-4DD4-8C38-4FD5A7D0A60A}"/>
              </a:ext>
            </a:extLst>
          </p:cNvPr>
          <p:cNvSpPr txBox="1"/>
          <p:nvPr/>
        </p:nvSpPr>
        <p:spPr>
          <a:xfrm>
            <a:off x="5056636" y="1652077"/>
            <a:ext cx="563854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Selection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2EE4A7-473B-4783-93F9-72CD2C76B246}"/>
              </a:ext>
            </a:extLst>
          </p:cNvPr>
          <p:cNvGrpSpPr/>
          <p:nvPr/>
        </p:nvGrpSpPr>
        <p:grpSpPr>
          <a:xfrm>
            <a:off x="5777385" y="1521125"/>
            <a:ext cx="2198157" cy="886795"/>
            <a:chOff x="2051652" y="1029878"/>
            <a:chExt cx="2172437" cy="88679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4FE241-1A55-4194-BA52-A1EFE88D05D1}"/>
                </a:ext>
              </a:extLst>
            </p:cNvPr>
            <p:cNvSpPr/>
            <p:nvPr/>
          </p:nvSpPr>
          <p:spPr>
            <a:xfrm>
              <a:off x="2051652" y="1029878"/>
              <a:ext cx="2172437" cy="886795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D0001C-3E33-4F93-B952-2E951DC3D3C3}"/>
                </a:ext>
              </a:extLst>
            </p:cNvPr>
            <p:cNvSpPr txBox="1"/>
            <p:nvPr/>
          </p:nvSpPr>
          <p:spPr>
            <a:xfrm>
              <a:off x="2149852" y="1080740"/>
              <a:ext cx="974802" cy="8002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XAI Methods</a:t>
              </a:r>
            </a:p>
            <a:p>
              <a:r>
                <a:rPr lang="en-US" sz="800" dirty="0"/>
                <a:t>Mode: Saliency etc </a:t>
              </a:r>
            </a:p>
            <a:p>
              <a:r>
                <a:rPr lang="en-US" sz="1100" dirty="0"/>
                <a:t>Testing</a:t>
              </a:r>
            </a:p>
            <a:p>
              <a:r>
                <a:rPr lang="en-US" sz="800" dirty="0"/>
                <a:t>Accuracy on test dataset</a:t>
              </a:r>
              <a:endParaRPr lang="en-US" sz="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89D213-B20E-4F92-990C-FF0CD943493A}"/>
                </a:ext>
              </a:extLst>
            </p:cNvPr>
            <p:cNvSpPr txBox="1"/>
            <p:nvPr/>
          </p:nvSpPr>
          <p:spPr>
            <a:xfrm>
              <a:off x="3206255" y="1080740"/>
              <a:ext cx="503080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Unpack XAI results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1B4F27-D8D6-415D-8C2B-0123D2676AA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837184" y="1229190"/>
            <a:ext cx="0" cy="1178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96DD83-3D2C-4D5A-AC27-D29E1E06D443}"/>
              </a:ext>
            </a:extLst>
          </p:cNvPr>
          <p:cNvSpPr txBox="1"/>
          <p:nvPr/>
        </p:nvSpPr>
        <p:spPr>
          <a:xfrm>
            <a:off x="5620490" y="1013746"/>
            <a:ext cx="433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FF11E1-BEE6-4600-B3B7-98F33285988C}"/>
              </a:ext>
            </a:extLst>
          </p:cNvPr>
          <p:cNvSpPr txBox="1"/>
          <p:nvPr/>
        </p:nvSpPr>
        <p:spPr>
          <a:xfrm>
            <a:off x="6608702" y="1238435"/>
            <a:ext cx="598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3.2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12E81F-C8A2-41B1-91B2-503985C57CDB}"/>
              </a:ext>
            </a:extLst>
          </p:cNvPr>
          <p:cNvSpPr txBox="1"/>
          <p:nvPr/>
        </p:nvSpPr>
        <p:spPr>
          <a:xfrm>
            <a:off x="7116018" y="2066897"/>
            <a:ext cx="45279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View Gallery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F65318-5AC8-4E16-A015-EEABD132CD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907766" y="1453879"/>
            <a:ext cx="0" cy="9540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CD5B49-F2D6-4C2F-A02B-DA0663BCBED9}"/>
              </a:ext>
            </a:extLst>
          </p:cNvPr>
          <p:cNvCxnSpPr>
            <a:cxnSpLocks/>
          </p:cNvCxnSpPr>
          <p:nvPr/>
        </p:nvCxnSpPr>
        <p:spPr>
          <a:xfrm>
            <a:off x="3238005" y="1466195"/>
            <a:ext cx="0" cy="9060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6643B-5845-480A-ACD9-B2981AEB4D35}"/>
              </a:ext>
            </a:extLst>
          </p:cNvPr>
          <p:cNvCxnSpPr>
            <a:cxnSpLocks/>
          </p:cNvCxnSpPr>
          <p:nvPr/>
        </p:nvCxnSpPr>
        <p:spPr>
          <a:xfrm>
            <a:off x="5009142" y="1466195"/>
            <a:ext cx="0" cy="90601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C8E3B8-8013-407A-8F42-D77EC81DE1FE}"/>
              </a:ext>
            </a:extLst>
          </p:cNvPr>
          <p:cNvSpPr txBox="1"/>
          <p:nvPr/>
        </p:nvSpPr>
        <p:spPr>
          <a:xfrm>
            <a:off x="7568811" y="1668849"/>
            <a:ext cx="35476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ROC AUC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0831A6-2AE1-4FAA-8E7F-0D185D52B2A1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531012" y="1229190"/>
            <a:ext cx="71" cy="11787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7FEFAE-589B-4DFF-8F31-1427895D6407}"/>
              </a:ext>
            </a:extLst>
          </p:cNvPr>
          <p:cNvSpPr txBox="1"/>
          <p:nvPr/>
        </p:nvSpPr>
        <p:spPr>
          <a:xfrm>
            <a:off x="7265684" y="1013746"/>
            <a:ext cx="530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Part 3.3</a:t>
            </a:r>
          </a:p>
        </p:txBody>
      </p:sp>
    </p:spTree>
    <p:extLst>
      <p:ext uri="{BB962C8B-B14F-4D97-AF65-F5344CB8AC3E}">
        <p14:creationId xmlns:p14="http://schemas.microsoft.com/office/powerpoint/2010/main" val="114727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FE5E9C67-64F8-4CFC-816A-C90B9C4DD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8046844" y="3712849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7F7150-7206-48C2-B294-9954570E1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349200" y="3723911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5EE20A30-45F2-4124-808E-1F94EA2B32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8046844" y="678161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BEA70B-6376-43E4-A7CD-A02C40F0E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349200" y="680400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6E6D3B-D5E2-4D94-84EB-1AB9FBBC2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4198022" y="678161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EB2634-C09D-4E85-B101-2D705AEA3ACF}"/>
              </a:ext>
            </a:extLst>
          </p:cNvPr>
          <p:cNvSpPr txBox="1"/>
          <p:nvPr/>
        </p:nvSpPr>
        <p:spPr>
          <a:xfrm>
            <a:off x="4596908" y="340991"/>
            <a:ext cx="2957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Recall vs precision (Average)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2D925-8415-4459-A50F-0279E185C310}"/>
              </a:ext>
            </a:extLst>
          </p:cNvPr>
          <p:cNvSpPr txBox="1"/>
          <p:nvPr/>
        </p:nvSpPr>
        <p:spPr>
          <a:xfrm>
            <a:off x="4700429" y="3374295"/>
            <a:ext cx="2630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Recall vs precision (Best)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23013B-7E58-419F-A9CC-6CB1A4A1EAE9}"/>
              </a:ext>
            </a:extLst>
          </p:cNvPr>
          <p:cNvSpPr txBox="1"/>
          <p:nvPr/>
        </p:nvSpPr>
        <p:spPr>
          <a:xfrm>
            <a:off x="3295797" y="741564"/>
            <a:ext cx="6735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48800-2107-41C4-88C5-FF37AC363342}"/>
              </a:ext>
            </a:extLst>
          </p:cNvPr>
          <p:cNvSpPr txBox="1"/>
          <p:nvPr/>
        </p:nvSpPr>
        <p:spPr>
          <a:xfrm>
            <a:off x="3295797" y="3750015"/>
            <a:ext cx="7441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57DAE-9C26-417C-86BF-01253373E602}"/>
              </a:ext>
            </a:extLst>
          </p:cNvPr>
          <p:cNvSpPr txBox="1"/>
          <p:nvPr/>
        </p:nvSpPr>
        <p:spPr>
          <a:xfrm>
            <a:off x="7068074" y="741564"/>
            <a:ext cx="7489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165B02-FEB2-44BB-A5E8-8BECB6BC8E01}"/>
              </a:ext>
            </a:extLst>
          </p:cNvPr>
          <p:cNvSpPr txBox="1"/>
          <p:nvPr/>
        </p:nvSpPr>
        <p:spPr>
          <a:xfrm>
            <a:off x="7069708" y="3723911"/>
            <a:ext cx="932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84CB6-08AE-4C0F-B193-618D4B8725A6}"/>
              </a:ext>
            </a:extLst>
          </p:cNvPr>
          <p:cNvSpPr txBox="1"/>
          <p:nvPr/>
        </p:nvSpPr>
        <p:spPr>
          <a:xfrm>
            <a:off x="10943623" y="3723911"/>
            <a:ext cx="932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17DBB8-3EC3-4FA0-8173-886F3D3973D1}"/>
              </a:ext>
            </a:extLst>
          </p:cNvPr>
          <p:cNvSpPr txBox="1"/>
          <p:nvPr/>
        </p:nvSpPr>
        <p:spPr>
          <a:xfrm>
            <a:off x="10943623" y="741564"/>
            <a:ext cx="932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5A03FE-7C25-47BC-9518-15C0838BA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575" y="1182541"/>
            <a:ext cx="1127332" cy="1222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A3302-A791-4771-91F1-9E2C95AD301A}"/>
                  </a:ext>
                </a:extLst>
              </p:cNvPr>
              <p:cNvSpPr txBox="1"/>
              <p:nvPr/>
            </p:nvSpPr>
            <p:spPr>
              <a:xfrm rot="16200000">
                <a:off x="-100615" y="1590675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CA3302-A791-4771-91F1-9E2C95AD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0615" y="1590675"/>
                <a:ext cx="744114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FEAA90-9A60-44B7-A326-29B6FAFC2129}"/>
                  </a:ext>
                </a:extLst>
              </p:cNvPr>
              <p:cNvSpPr txBox="1"/>
              <p:nvPr/>
            </p:nvSpPr>
            <p:spPr>
              <a:xfrm rot="16200000">
                <a:off x="-100615" y="4753141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FEAA90-9A60-44B7-A326-29B6FAFC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0615" y="4753141"/>
                <a:ext cx="744114" cy="292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8">
            <a:extLst>
              <a:ext uri="{FF2B5EF4-FFF2-40B4-BE49-F238E27FC236}">
                <a16:creationId xmlns:a16="http://schemas.microsoft.com/office/drawing/2014/main" id="{0B50F0A5-B1F4-47E0-A8A2-D42B3CACA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280" b="13310"/>
          <a:stretch/>
        </p:blipFill>
        <p:spPr bwMode="auto">
          <a:xfrm>
            <a:off x="4596908" y="837459"/>
            <a:ext cx="1910572" cy="12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10D36A30-39F1-44D2-B807-9237BF07B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b="14061"/>
          <a:stretch/>
        </p:blipFill>
        <p:spPr bwMode="auto">
          <a:xfrm>
            <a:off x="8377591" y="827552"/>
            <a:ext cx="1891156" cy="129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2D22280-2862-4DE7-94B3-0FEA60032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4198022" y="3723911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0ED904-0D39-4A0A-84DB-C1397A5E6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b="13152"/>
          <a:stretch/>
        </p:blipFill>
        <p:spPr bwMode="auto">
          <a:xfrm>
            <a:off x="703757" y="777670"/>
            <a:ext cx="2031446" cy="134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16734F-F9CA-4C56-B497-7CA2A6EBD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r="55587" b="12105"/>
          <a:stretch/>
        </p:blipFill>
        <p:spPr bwMode="auto">
          <a:xfrm>
            <a:off x="672729" y="3844417"/>
            <a:ext cx="2062474" cy="14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0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0">
            <a:extLst>
              <a:ext uri="{FF2B5EF4-FFF2-40B4-BE49-F238E27FC236}">
                <a16:creationId xmlns:a16="http://schemas.microsoft.com/office/drawing/2014/main" id="{092A7AE2-DD19-4131-92F6-A1F5FA535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8046844" y="681627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50594FDD-EE60-4C2D-B104-7617D0236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4198022" y="678161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867F6E-83FB-4598-861A-6F0682FA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-62" r="28874" b="6188"/>
          <a:stretch/>
        </p:blipFill>
        <p:spPr bwMode="auto">
          <a:xfrm>
            <a:off x="349200" y="680400"/>
            <a:ext cx="3754800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8D970-C3E0-48D3-B278-46AD3B621652}"/>
              </a:ext>
            </a:extLst>
          </p:cNvPr>
          <p:cNvSpPr txBox="1"/>
          <p:nvPr/>
        </p:nvSpPr>
        <p:spPr>
          <a:xfrm>
            <a:off x="4145716" y="314325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Recall vs precision (Best, with clamp)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20FDE5-2096-4B58-8DDE-E2F99FB299A7}"/>
                  </a:ext>
                </a:extLst>
              </p:cNvPr>
              <p:cNvSpPr txBox="1"/>
              <p:nvPr/>
            </p:nvSpPr>
            <p:spPr>
              <a:xfrm rot="16200000">
                <a:off x="-100615" y="1590675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20FDE5-2096-4B58-8DDE-E2F99FB29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0615" y="1590675"/>
                <a:ext cx="744114" cy="2923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312C2-49AB-4802-BBAC-C85648354B94}"/>
                  </a:ext>
                </a:extLst>
              </p:cNvPr>
              <p:cNvSpPr txBox="1"/>
              <p:nvPr/>
            </p:nvSpPr>
            <p:spPr>
              <a:xfrm>
                <a:off x="1861044" y="3300474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312C2-49AB-4802-BBAC-C8564835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4" y="3300474"/>
                <a:ext cx="744114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8E078C-8E16-45E9-B57D-DA11D9CAFF3C}"/>
                  </a:ext>
                </a:extLst>
              </p:cNvPr>
              <p:cNvSpPr txBox="1"/>
              <p:nvPr/>
            </p:nvSpPr>
            <p:spPr>
              <a:xfrm>
                <a:off x="5691616" y="3300474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8E078C-8E16-45E9-B57D-DA11D9CA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16" y="3300474"/>
                <a:ext cx="744114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7CD389-CBA7-4A60-80C7-D444F15EBB98}"/>
                  </a:ext>
                </a:extLst>
              </p:cNvPr>
              <p:cNvSpPr txBox="1"/>
              <p:nvPr/>
            </p:nvSpPr>
            <p:spPr>
              <a:xfrm>
                <a:off x="9476382" y="3300474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7CD389-CBA7-4A60-80C7-D444F15EB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382" y="3300474"/>
                <a:ext cx="744114" cy="292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62E2B87-D6BB-4654-A224-FDA8E5010046}"/>
              </a:ext>
            </a:extLst>
          </p:cNvPr>
          <p:cNvSpPr txBox="1"/>
          <p:nvPr/>
        </p:nvSpPr>
        <p:spPr>
          <a:xfrm>
            <a:off x="3295797" y="741564"/>
            <a:ext cx="6735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4BD77F-CD04-408E-A579-CDF710BB8F4D}"/>
              </a:ext>
            </a:extLst>
          </p:cNvPr>
          <p:cNvSpPr txBox="1"/>
          <p:nvPr/>
        </p:nvSpPr>
        <p:spPr>
          <a:xfrm>
            <a:off x="7068074" y="741564"/>
            <a:ext cx="7489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B145C-53E9-4119-9179-9B6F0F13F44F}"/>
              </a:ext>
            </a:extLst>
          </p:cNvPr>
          <p:cNvSpPr txBox="1"/>
          <p:nvPr/>
        </p:nvSpPr>
        <p:spPr>
          <a:xfrm>
            <a:off x="10943623" y="741564"/>
            <a:ext cx="9325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F70E7C0-8708-4BEB-B848-21C82B81E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b="11094"/>
          <a:stretch/>
        </p:blipFill>
        <p:spPr bwMode="auto">
          <a:xfrm>
            <a:off x="740814" y="923883"/>
            <a:ext cx="1864344" cy="13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8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C6D3C1-F808-415C-949A-8A83DAD12DCF}"/>
              </a:ext>
            </a:extLst>
          </p:cNvPr>
          <p:cNvGrpSpPr/>
          <p:nvPr/>
        </p:nvGrpSpPr>
        <p:grpSpPr>
          <a:xfrm>
            <a:off x="7777041" y="3723911"/>
            <a:ext cx="3627414" cy="2703600"/>
            <a:chOff x="8260822" y="3712849"/>
            <a:chExt cx="3627414" cy="2703600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FE5E9C67-64F8-4CFC-816A-C90B9C4DD0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2" t="-62" r="28874" b="6188"/>
            <a:stretch/>
          </p:blipFill>
          <p:spPr bwMode="auto">
            <a:xfrm>
              <a:off x="8260822" y="3712849"/>
              <a:ext cx="3540821" cy="27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484CB6-08AE-4C0F-B193-618D4B8725A6}"/>
                </a:ext>
              </a:extLst>
            </p:cNvPr>
            <p:cNvSpPr txBox="1"/>
            <p:nvPr/>
          </p:nvSpPr>
          <p:spPr>
            <a:xfrm>
              <a:off x="10955708" y="3758752"/>
              <a:ext cx="93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57737D-5647-4109-9211-E3F56572E6A8}"/>
              </a:ext>
            </a:extLst>
          </p:cNvPr>
          <p:cNvGrpSpPr/>
          <p:nvPr/>
        </p:nvGrpSpPr>
        <p:grpSpPr>
          <a:xfrm>
            <a:off x="7789821" y="678161"/>
            <a:ext cx="3518075" cy="2703600"/>
            <a:chOff x="8283568" y="678161"/>
            <a:chExt cx="3518075" cy="27036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5EE20A30-45F2-4124-808E-1F94EA2B32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3" t="-62" r="28874" b="6188"/>
            <a:stretch/>
          </p:blipFill>
          <p:spPr bwMode="auto">
            <a:xfrm>
              <a:off x="8283568" y="678161"/>
              <a:ext cx="3518075" cy="27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5A03FE-7C25-47BC-9518-15C0838B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0429" y="1495483"/>
              <a:ext cx="1127332" cy="12224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10D36A30-39F1-44D2-B807-9237BF07B1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0" b="14061"/>
            <a:stretch/>
          </p:blipFill>
          <p:spPr bwMode="auto">
            <a:xfrm>
              <a:off x="8377590" y="827552"/>
              <a:ext cx="2122839" cy="144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6E6D3B-D5E2-4D94-84EB-1AB9FBBC2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t="-62" r="28874" b="6188"/>
          <a:stretch/>
        </p:blipFill>
        <p:spPr bwMode="auto">
          <a:xfrm>
            <a:off x="4434746" y="678161"/>
            <a:ext cx="3518075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EB2634-C09D-4E85-B101-2D705AEA3ACF}"/>
              </a:ext>
            </a:extLst>
          </p:cNvPr>
          <p:cNvSpPr txBox="1"/>
          <p:nvPr/>
        </p:nvSpPr>
        <p:spPr>
          <a:xfrm>
            <a:off x="3931176" y="286238"/>
            <a:ext cx="432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Recall vs precision (Average)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2D925-8415-4459-A50F-0279E185C310}"/>
              </a:ext>
            </a:extLst>
          </p:cNvPr>
          <p:cNvSpPr txBox="1"/>
          <p:nvPr/>
        </p:nvSpPr>
        <p:spPr>
          <a:xfrm>
            <a:off x="4176242" y="3262246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Recall vs precision (Best)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57DAE-9C26-417C-86BF-01253373E602}"/>
              </a:ext>
            </a:extLst>
          </p:cNvPr>
          <p:cNvSpPr txBox="1"/>
          <p:nvPr/>
        </p:nvSpPr>
        <p:spPr>
          <a:xfrm>
            <a:off x="6777921" y="747416"/>
            <a:ext cx="118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0B50F0A5-B1F4-47E0-A8A2-D42B3CACA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280" b="13310"/>
          <a:stretch/>
        </p:blipFill>
        <p:spPr bwMode="auto">
          <a:xfrm>
            <a:off x="4596908" y="837459"/>
            <a:ext cx="2163164" cy="14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2007904-05A7-4D8B-9CA7-AC7E9222CE25}"/>
              </a:ext>
            </a:extLst>
          </p:cNvPr>
          <p:cNvGrpSpPr/>
          <p:nvPr/>
        </p:nvGrpSpPr>
        <p:grpSpPr>
          <a:xfrm>
            <a:off x="618156" y="678161"/>
            <a:ext cx="3978752" cy="2703600"/>
            <a:chOff x="125248" y="680400"/>
            <a:chExt cx="3978752" cy="27036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CBEA70B-6376-43E4-A7CD-A02C40F0EF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" t="-62" r="28874" b="6188"/>
            <a:stretch/>
          </p:blipFill>
          <p:spPr bwMode="auto">
            <a:xfrm>
              <a:off x="349200" y="680400"/>
              <a:ext cx="3754800" cy="27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23013B-7E58-419F-A9CC-6CB1A4A1EAE9}"/>
                </a:ext>
              </a:extLst>
            </p:cNvPr>
            <p:cNvSpPr txBox="1"/>
            <p:nvPr/>
          </p:nvSpPr>
          <p:spPr>
            <a:xfrm>
              <a:off x="3085660" y="74380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CA3302-A791-4771-91F1-9E2C95AD301A}"/>
                    </a:ext>
                  </a:extLst>
                </p:cNvPr>
                <p:cNvSpPr txBox="1"/>
                <p:nvPr/>
              </p:nvSpPr>
              <p:spPr>
                <a:xfrm rot="16200000">
                  <a:off x="-100615" y="1590675"/>
                  <a:ext cx="74411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5CA3302-A791-4771-91F1-9E2C95AD3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00615" y="1590675"/>
                  <a:ext cx="744114" cy="2923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50ED904-0D39-4A0A-84DB-C1397A5E6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8" b="13152"/>
            <a:stretch/>
          </p:blipFill>
          <p:spPr bwMode="auto">
            <a:xfrm>
              <a:off x="703757" y="777670"/>
              <a:ext cx="2468218" cy="1629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E1702A-90F7-4258-9610-40109780A75F}"/>
              </a:ext>
            </a:extLst>
          </p:cNvPr>
          <p:cNvGrpSpPr/>
          <p:nvPr/>
        </p:nvGrpSpPr>
        <p:grpSpPr>
          <a:xfrm>
            <a:off x="612343" y="3723911"/>
            <a:ext cx="3978752" cy="2703600"/>
            <a:chOff x="125248" y="3723911"/>
            <a:chExt cx="3978752" cy="2703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17F7150-7206-48C2-B294-9954570E1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" t="-62" r="28874" b="6188"/>
            <a:stretch/>
          </p:blipFill>
          <p:spPr bwMode="auto">
            <a:xfrm>
              <a:off x="349200" y="3723911"/>
              <a:ext cx="3754800" cy="27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5FEAA90-9A60-44B7-A326-29B6FAFC2129}"/>
                    </a:ext>
                  </a:extLst>
                </p:cNvPr>
                <p:cNvSpPr txBox="1"/>
                <p:nvPr/>
              </p:nvSpPr>
              <p:spPr>
                <a:xfrm rot="16200000">
                  <a:off x="-100615" y="4753141"/>
                  <a:ext cx="74411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5FEAA90-9A60-44B7-A326-29B6FAFC2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00615" y="4753141"/>
                  <a:ext cx="744114" cy="2923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7716734F-F9CA-4C56-B497-7CA2A6EBD1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" r="55587" b="12105"/>
            <a:stretch/>
          </p:blipFill>
          <p:spPr bwMode="auto">
            <a:xfrm>
              <a:off x="703756" y="3773684"/>
              <a:ext cx="2324909" cy="1608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A2D22280-2862-4DE7-94B3-0FEA60032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-62" r="28874" b="6188"/>
          <a:stretch/>
        </p:blipFill>
        <p:spPr bwMode="auto">
          <a:xfrm>
            <a:off x="4412000" y="3723911"/>
            <a:ext cx="3540821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165B02-FEB2-44BB-A5E8-8BECB6BC8E01}"/>
              </a:ext>
            </a:extLst>
          </p:cNvPr>
          <p:cNvSpPr txBox="1"/>
          <p:nvPr/>
        </p:nvSpPr>
        <p:spPr>
          <a:xfrm>
            <a:off x="6760072" y="3823675"/>
            <a:ext cx="108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9921F5-88B4-41C9-BB5F-3C0D23D75079}"/>
              </a:ext>
            </a:extLst>
          </p:cNvPr>
          <p:cNvSpPr txBox="1"/>
          <p:nvPr/>
        </p:nvSpPr>
        <p:spPr>
          <a:xfrm>
            <a:off x="3578568" y="383413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F9D77-3F50-46EB-819C-DF8D572EEAAB}"/>
              </a:ext>
            </a:extLst>
          </p:cNvPr>
          <p:cNvSpPr txBox="1"/>
          <p:nvPr/>
        </p:nvSpPr>
        <p:spPr>
          <a:xfrm>
            <a:off x="10461961" y="738098"/>
            <a:ext cx="9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2D8AC1-E6C1-4613-AB81-ADE4B7FFB315}"/>
              </a:ext>
            </a:extLst>
          </p:cNvPr>
          <p:cNvGrpSpPr/>
          <p:nvPr/>
        </p:nvGrpSpPr>
        <p:grpSpPr>
          <a:xfrm>
            <a:off x="4176242" y="3152027"/>
            <a:ext cx="561372" cy="246221"/>
            <a:chOff x="3423310" y="3429000"/>
            <a:chExt cx="561372" cy="2462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3EDBF0-CC4F-4E05-B868-94E2C734BF8C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5264E0-45E5-4D9C-8705-92F926A3483D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9C6BBC-B391-486A-8BC8-5173B2E6F0BA}"/>
              </a:ext>
            </a:extLst>
          </p:cNvPr>
          <p:cNvGrpSpPr/>
          <p:nvPr/>
        </p:nvGrpSpPr>
        <p:grpSpPr>
          <a:xfrm>
            <a:off x="7545450" y="3152027"/>
            <a:ext cx="561372" cy="246221"/>
            <a:chOff x="3423310" y="3429000"/>
            <a:chExt cx="561372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C4FC0D-780D-4BD5-869D-C98425AF2B92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FB7763-0387-4B42-8C75-56D0AF8F22BD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E7ACB0-851C-4935-9067-4D9C1DDB97A6}"/>
              </a:ext>
            </a:extLst>
          </p:cNvPr>
          <p:cNvGrpSpPr/>
          <p:nvPr/>
        </p:nvGrpSpPr>
        <p:grpSpPr>
          <a:xfrm>
            <a:off x="4162221" y="6221585"/>
            <a:ext cx="561372" cy="246221"/>
            <a:chOff x="3423310" y="3429000"/>
            <a:chExt cx="561372" cy="2462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932F9D-9D0D-47BD-9615-0B7F3558B82C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9E8C04-3129-4313-9BAD-BFBCE7B97867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090E6C-7585-4089-BE59-876E3F457259}"/>
              </a:ext>
            </a:extLst>
          </p:cNvPr>
          <p:cNvGrpSpPr/>
          <p:nvPr/>
        </p:nvGrpSpPr>
        <p:grpSpPr>
          <a:xfrm>
            <a:off x="7528684" y="6221585"/>
            <a:ext cx="561372" cy="246221"/>
            <a:chOff x="3423310" y="3429000"/>
            <a:chExt cx="561372" cy="2462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ECCADE-F376-4723-AA2B-B236BEB61741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84E3C1-8C37-4218-8F8C-90AC5363AB40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912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A29A32-23AF-499A-A746-602274B9BBFF}"/>
              </a:ext>
            </a:extLst>
          </p:cNvPr>
          <p:cNvGrpSpPr/>
          <p:nvPr/>
        </p:nvGrpSpPr>
        <p:grpSpPr>
          <a:xfrm>
            <a:off x="609232" y="676934"/>
            <a:ext cx="3978752" cy="2912462"/>
            <a:chOff x="125248" y="680400"/>
            <a:chExt cx="3978752" cy="2912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0FDE5-2096-4B58-8DDE-E2F99FB299A7}"/>
                    </a:ext>
                  </a:extLst>
                </p:cNvPr>
                <p:cNvSpPr txBox="1"/>
                <p:nvPr/>
              </p:nvSpPr>
              <p:spPr>
                <a:xfrm rot="16200000">
                  <a:off x="-100615" y="1590675"/>
                  <a:ext cx="74411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20FDE5-2096-4B58-8DDE-E2F99FB29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00615" y="1590675"/>
                  <a:ext cx="744114" cy="29238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999C0B-621A-426D-9A3F-9B354F7CDBB5}"/>
                </a:ext>
              </a:extLst>
            </p:cNvPr>
            <p:cNvGrpSpPr/>
            <p:nvPr/>
          </p:nvGrpSpPr>
          <p:grpSpPr>
            <a:xfrm>
              <a:off x="349200" y="680400"/>
              <a:ext cx="3754800" cy="2912462"/>
              <a:chOff x="349200" y="680400"/>
              <a:chExt cx="3754800" cy="2912462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AA867F6E-83FB-4598-861A-6F0682FA5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2" t="-62" r="28874" b="6188"/>
              <a:stretch/>
            </p:blipFill>
            <p:spPr bwMode="auto">
              <a:xfrm>
                <a:off x="349200" y="680400"/>
                <a:ext cx="3754800" cy="270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22312C2-49AB-4802-BBAC-C85648354B94}"/>
                      </a:ext>
                    </a:extLst>
                  </p:cNvPr>
                  <p:cNvSpPr txBox="1"/>
                  <p:nvPr/>
                </p:nvSpPr>
                <p:spPr>
                  <a:xfrm>
                    <a:off x="1861044" y="3300474"/>
                    <a:ext cx="744114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oMath>
                      </m:oMathPara>
                    </a14:m>
                    <a:endParaRPr lang="en-US" sz="1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22312C2-49AB-4802-BBAC-C85648354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1044" y="3300474"/>
                    <a:ext cx="744114" cy="2923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7F70E7C0-8708-4BEB-B848-21C82B81E8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56" b="11094"/>
              <a:stretch/>
            </p:blipFill>
            <p:spPr bwMode="auto">
              <a:xfrm>
                <a:off x="740814" y="923883"/>
                <a:ext cx="2360526" cy="1738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2AB2129-2850-4DB9-979B-BC77810B36E7}"/>
              </a:ext>
            </a:extLst>
          </p:cNvPr>
          <p:cNvGrpSpPr/>
          <p:nvPr/>
        </p:nvGrpSpPr>
        <p:grpSpPr>
          <a:xfrm>
            <a:off x="7794336" y="678161"/>
            <a:ext cx="3600153" cy="2911235"/>
            <a:chOff x="8275998" y="681627"/>
            <a:chExt cx="3600153" cy="2911235"/>
          </a:xfrm>
        </p:grpSpPr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092A7AE2-DD19-4131-92F6-A1F5FA535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6" t="-62" r="28874" b="6188"/>
            <a:stretch/>
          </p:blipFill>
          <p:spPr bwMode="auto">
            <a:xfrm>
              <a:off x="8275998" y="681627"/>
              <a:ext cx="3525645" cy="27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7CD389-CBA7-4A60-80C7-D444F15EBB98}"/>
                    </a:ext>
                  </a:extLst>
                </p:cNvPr>
                <p:cNvSpPr txBox="1"/>
                <p:nvPr/>
              </p:nvSpPr>
              <p:spPr>
                <a:xfrm>
                  <a:off x="9476382" y="3300474"/>
                  <a:ext cx="744114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E7CD389-CBA7-4A60-80C7-D444F15EB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382" y="3300474"/>
                  <a:ext cx="744114" cy="2923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4B145C-53E9-4119-9179-9B6F0F13F44F}"/>
                </a:ext>
              </a:extLst>
            </p:cNvPr>
            <p:cNvSpPr txBox="1"/>
            <p:nvPr/>
          </p:nvSpPr>
          <p:spPr>
            <a:xfrm>
              <a:off x="10943623" y="741564"/>
              <a:ext cx="93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VGG</a:t>
              </a:r>
            </a:p>
          </p:txBody>
        </p:sp>
      </p:grpSp>
      <p:pic>
        <p:nvPicPr>
          <p:cNvPr id="22" name="Picture 8">
            <a:extLst>
              <a:ext uri="{FF2B5EF4-FFF2-40B4-BE49-F238E27FC236}">
                <a16:creationId xmlns:a16="http://schemas.microsoft.com/office/drawing/2014/main" id="{50594FDD-EE60-4C2D-B104-7617D0236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-62" r="28874" b="6188"/>
          <a:stretch/>
        </p:blipFill>
        <p:spPr bwMode="auto">
          <a:xfrm>
            <a:off x="4427178" y="678161"/>
            <a:ext cx="3525644" cy="27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8D970-C3E0-48D3-B278-46AD3B621652}"/>
              </a:ext>
            </a:extLst>
          </p:cNvPr>
          <p:cNvSpPr txBox="1"/>
          <p:nvPr/>
        </p:nvSpPr>
        <p:spPr>
          <a:xfrm>
            <a:off x="3412412" y="279899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Recall vs precision (Best, with clamp)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8E078C-8E16-45E9-B57D-DA11D9CAFF3C}"/>
                  </a:ext>
                </a:extLst>
              </p:cNvPr>
              <p:cNvSpPr txBox="1"/>
              <p:nvPr/>
            </p:nvSpPr>
            <p:spPr>
              <a:xfrm>
                <a:off x="5691616" y="3300474"/>
                <a:ext cx="744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8E078C-8E16-45E9-B57D-DA11D9CAF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16" y="3300474"/>
                <a:ext cx="744114" cy="292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34BD77F-CD04-408E-A579-CDF710BB8F4D}"/>
              </a:ext>
            </a:extLst>
          </p:cNvPr>
          <p:cNvSpPr txBox="1"/>
          <p:nvPr/>
        </p:nvSpPr>
        <p:spPr>
          <a:xfrm>
            <a:off x="6856658" y="71155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73FE6A-8F8D-4D5C-A63E-FAB5988A4CB9}"/>
              </a:ext>
            </a:extLst>
          </p:cNvPr>
          <p:cNvSpPr txBox="1"/>
          <p:nvPr/>
        </p:nvSpPr>
        <p:spPr>
          <a:xfrm>
            <a:off x="3585324" y="71155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421269-9BCD-40BB-A228-4E374298C266}"/>
              </a:ext>
            </a:extLst>
          </p:cNvPr>
          <p:cNvGrpSpPr/>
          <p:nvPr/>
        </p:nvGrpSpPr>
        <p:grpSpPr>
          <a:xfrm>
            <a:off x="4167062" y="3167707"/>
            <a:ext cx="561372" cy="246221"/>
            <a:chOff x="3423310" y="3429000"/>
            <a:chExt cx="561372" cy="2462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564B25-199A-4BBD-BC5D-75B6D250498E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9619ED-AEE9-46B0-B57A-7BD08AF0EB63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F7D113-AA8D-4F22-9527-39C67CE41DD7}"/>
              </a:ext>
            </a:extLst>
          </p:cNvPr>
          <p:cNvGrpSpPr/>
          <p:nvPr/>
        </p:nvGrpSpPr>
        <p:grpSpPr>
          <a:xfrm>
            <a:off x="7524146" y="3177363"/>
            <a:ext cx="561372" cy="246221"/>
            <a:chOff x="3423310" y="3429000"/>
            <a:chExt cx="561372" cy="2462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0045F9-8996-4C4E-82E5-C386994A0801}"/>
                </a:ext>
              </a:extLst>
            </p:cNvPr>
            <p:cNvSpPr/>
            <p:nvPr/>
          </p:nvSpPr>
          <p:spPr>
            <a:xfrm>
              <a:off x="3578568" y="3501218"/>
              <a:ext cx="234458" cy="114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39A59-5B2E-4C64-BEA9-218F101E0198}"/>
                </a:ext>
              </a:extLst>
            </p:cNvPr>
            <p:cNvSpPr txBox="1"/>
            <p:nvPr/>
          </p:nvSpPr>
          <p:spPr>
            <a:xfrm>
              <a:off x="3423310" y="3429000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0.6/0.0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28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F41ABD-88E1-451E-9014-F61450B7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0" y="774594"/>
            <a:ext cx="37719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5BA308-55FC-4FE0-8A0D-734B67045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/>
          <a:stretch/>
        </p:blipFill>
        <p:spPr bwMode="auto">
          <a:xfrm>
            <a:off x="4131449" y="774592"/>
            <a:ext cx="3596562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669BC8-9933-4B07-86FC-6094EF481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/>
          <a:stretch/>
        </p:blipFill>
        <p:spPr bwMode="auto">
          <a:xfrm>
            <a:off x="7663323" y="774592"/>
            <a:ext cx="3585286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6494463-3032-4B8E-BE4D-2C71C6F1D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50000" b="11297"/>
          <a:stretch/>
        </p:blipFill>
        <p:spPr bwMode="auto">
          <a:xfrm>
            <a:off x="943391" y="901758"/>
            <a:ext cx="2390703" cy="14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08E69D4-1FE0-44FF-943A-5B07CF52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47938" b="11395"/>
          <a:stretch/>
        </p:blipFill>
        <p:spPr bwMode="auto">
          <a:xfrm>
            <a:off x="4549764" y="897876"/>
            <a:ext cx="2488937" cy="13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CCCD3B-7B80-494D-B119-835E0CAE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47938" b="11628"/>
          <a:stretch/>
        </p:blipFill>
        <p:spPr bwMode="auto">
          <a:xfrm>
            <a:off x="8081637" y="839906"/>
            <a:ext cx="2604151" cy="14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74C02-917C-4FA5-A902-8AEDED442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3473" y="2258008"/>
            <a:ext cx="1154203" cy="11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6A021-4A8A-4456-8A95-2F679162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0" y="2398042"/>
            <a:ext cx="7148645" cy="1053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EB78B-C7A2-4742-8B42-E699E9CA1BB3}"/>
              </a:ext>
            </a:extLst>
          </p:cNvPr>
          <p:cNvSpPr txBox="1"/>
          <p:nvPr/>
        </p:nvSpPr>
        <p:spPr>
          <a:xfrm>
            <a:off x="7725405" y="2621086"/>
            <a:ext cx="316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workflow1_0001.1\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gallery_workflow1_0001.1_GuidedGradCam.xai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B4EF6-269A-46DE-BC79-884AE854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6" y="113317"/>
            <a:ext cx="7228859" cy="10783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661128-EE5A-4D60-99F4-496CEBC12F7C}"/>
              </a:ext>
            </a:extLst>
          </p:cNvPr>
          <p:cNvSpPr/>
          <p:nvPr/>
        </p:nvSpPr>
        <p:spPr>
          <a:xfrm>
            <a:off x="7725405" y="348677"/>
            <a:ext cx="3854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workflow1_0001.1\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gallery_workflow1_0001.1_Saliency.xai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BBED3-8C29-4B0F-8C25-F5A3FD06E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2" y="1265965"/>
            <a:ext cx="7228859" cy="1057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C3073-898D-44B2-A5E9-37A562ED7AD3}"/>
              </a:ext>
            </a:extLst>
          </p:cNvPr>
          <p:cNvSpPr/>
          <p:nvPr/>
        </p:nvSpPr>
        <p:spPr>
          <a:xfrm>
            <a:off x="7669071" y="1475708"/>
            <a:ext cx="3290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workflow2_0001.1\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gallery_workflow2_0001.1_Saliency.xai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2DDA6-85A4-431A-992C-CA3BE59F5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08" y="3491450"/>
            <a:ext cx="7148645" cy="10560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8F6160-79BE-4940-A591-48706BF3CA9D}"/>
              </a:ext>
            </a:extLst>
          </p:cNvPr>
          <p:cNvSpPr/>
          <p:nvPr/>
        </p:nvSpPr>
        <p:spPr>
          <a:xfrm>
            <a:off x="7725405" y="3788281"/>
            <a:ext cx="3648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workflow3_0001.1\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gallery_workflow3_0001.1_GuidedGradCam.xai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ED1FE-EC46-476A-9DBA-0B258DB61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15" y="4547548"/>
            <a:ext cx="7155638" cy="10534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380F29-5C60-486F-BF34-CD9CE870AB12}"/>
              </a:ext>
            </a:extLst>
          </p:cNvPr>
          <p:cNvSpPr/>
          <p:nvPr/>
        </p:nvSpPr>
        <p:spPr>
          <a:xfrm>
            <a:off x="7790045" y="4689795"/>
            <a:ext cx="3523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workflow1_0001.3\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gallery_workflow1_0001.3_Deconvolution.xai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ECB2F-05A8-45E4-8105-457D0D954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16" y="5601033"/>
            <a:ext cx="7148645" cy="10467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7229E0-338D-4E7A-A0D3-6FE53094C873}"/>
              </a:ext>
            </a:extLst>
          </p:cNvPr>
          <p:cNvSpPr/>
          <p:nvPr/>
        </p:nvSpPr>
        <p:spPr>
          <a:xfrm>
            <a:off x="7873323" y="5822141"/>
            <a:ext cx="3558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workflow2_0001.4\</a:t>
            </a:r>
            <a:r>
              <a:rPr lang="en-US" sz="1200" dirty="0" err="1"/>
              <a:t>XAI_results</a:t>
            </a:r>
            <a:r>
              <a:rPr lang="en-US" sz="1200" dirty="0"/>
              <a:t>\</a:t>
            </a:r>
          </a:p>
          <a:p>
            <a:r>
              <a:rPr lang="en-US" sz="1200" dirty="0"/>
              <a:t>gallery_workflow2_0001.4_Deconvolution.xai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957FB-25D7-446F-98BC-39082C3949A8}"/>
              </a:ext>
            </a:extLst>
          </p:cNvPr>
          <p:cNvSpPr txBox="1"/>
          <p:nvPr/>
        </p:nvSpPr>
        <p:spPr>
          <a:xfrm rot="5400000">
            <a:off x="10078983" y="1441785"/>
            <a:ext cx="269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LABELLING ARE FROM checkpoint_v0.4</a:t>
            </a:r>
          </a:p>
        </p:txBody>
      </p:sp>
    </p:spTree>
    <p:extLst>
      <p:ext uri="{BB962C8B-B14F-4D97-AF65-F5344CB8AC3E}">
        <p14:creationId xmlns:p14="http://schemas.microsoft.com/office/powerpoint/2010/main" val="154879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520</Words>
  <Application>Microsoft Office PowerPoint</Application>
  <PresentationFormat>Widescreen</PresentationFormat>
  <Paragraphs>144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#ERICO TJOA#</dc:creator>
  <cp:lastModifiedBy>#ERICO TJOA#</cp:lastModifiedBy>
  <cp:revision>185</cp:revision>
  <dcterms:created xsi:type="dcterms:W3CDTF">2020-08-13T03:22:38Z</dcterms:created>
  <dcterms:modified xsi:type="dcterms:W3CDTF">2020-09-05T11:53:29Z</dcterms:modified>
</cp:coreProperties>
</file>